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5A65A-EAD1-4EA4-B311-FC51F58E1D84}" type="datetimeFigureOut">
              <a:rPr lang="en-AU" smtClean="0"/>
              <a:t>19/11/2014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BDBF5-3371-4754-9FAB-B7D6B8BCC679}" type="slidenum">
              <a:rPr lang="en-AU" smtClean="0"/>
              <a:t>‹#›</a:t>
            </a:fld>
            <a:endParaRPr lang="en-AU"/>
          </a:p>
        </p:txBody>
      </p:sp>
    </p:spTree>
    <p:extLst>
      <p:ext uri="{BB962C8B-B14F-4D97-AF65-F5344CB8AC3E}">
        <p14:creationId xmlns:p14="http://schemas.microsoft.com/office/powerpoint/2010/main" val="233552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2</a:t>
            </a:fld>
            <a:endParaRPr lang="en-AU"/>
          </a:p>
        </p:txBody>
      </p:sp>
    </p:spTree>
    <p:extLst>
      <p:ext uri="{BB962C8B-B14F-4D97-AF65-F5344CB8AC3E}">
        <p14:creationId xmlns:p14="http://schemas.microsoft.com/office/powerpoint/2010/main" val="85388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11</a:t>
            </a:fld>
            <a:endParaRPr lang="en-AU"/>
          </a:p>
        </p:txBody>
      </p:sp>
    </p:spTree>
    <p:extLst>
      <p:ext uri="{BB962C8B-B14F-4D97-AF65-F5344CB8AC3E}">
        <p14:creationId xmlns:p14="http://schemas.microsoft.com/office/powerpoint/2010/main" val="2345329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3</a:t>
            </a:fld>
            <a:endParaRPr lang="en-AU"/>
          </a:p>
        </p:txBody>
      </p:sp>
    </p:spTree>
    <p:extLst>
      <p:ext uri="{BB962C8B-B14F-4D97-AF65-F5344CB8AC3E}">
        <p14:creationId xmlns:p14="http://schemas.microsoft.com/office/powerpoint/2010/main" val="2977137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4</a:t>
            </a:fld>
            <a:endParaRPr lang="en-AU"/>
          </a:p>
        </p:txBody>
      </p:sp>
    </p:spTree>
    <p:extLst>
      <p:ext uri="{BB962C8B-B14F-4D97-AF65-F5344CB8AC3E}">
        <p14:creationId xmlns:p14="http://schemas.microsoft.com/office/powerpoint/2010/main" val="364367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5</a:t>
            </a:fld>
            <a:endParaRPr lang="en-AU"/>
          </a:p>
        </p:txBody>
      </p:sp>
    </p:spTree>
    <p:extLst>
      <p:ext uri="{BB962C8B-B14F-4D97-AF65-F5344CB8AC3E}">
        <p14:creationId xmlns:p14="http://schemas.microsoft.com/office/powerpoint/2010/main" val="339134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6</a:t>
            </a:fld>
            <a:endParaRPr lang="en-AU"/>
          </a:p>
        </p:txBody>
      </p:sp>
    </p:spTree>
    <p:extLst>
      <p:ext uri="{BB962C8B-B14F-4D97-AF65-F5344CB8AC3E}">
        <p14:creationId xmlns:p14="http://schemas.microsoft.com/office/powerpoint/2010/main" val="3959797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7</a:t>
            </a:fld>
            <a:endParaRPr lang="en-AU"/>
          </a:p>
        </p:txBody>
      </p:sp>
    </p:spTree>
    <p:extLst>
      <p:ext uri="{BB962C8B-B14F-4D97-AF65-F5344CB8AC3E}">
        <p14:creationId xmlns:p14="http://schemas.microsoft.com/office/powerpoint/2010/main" val="1513600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8</a:t>
            </a:fld>
            <a:endParaRPr lang="en-AU"/>
          </a:p>
        </p:txBody>
      </p:sp>
    </p:spTree>
    <p:extLst>
      <p:ext uri="{BB962C8B-B14F-4D97-AF65-F5344CB8AC3E}">
        <p14:creationId xmlns:p14="http://schemas.microsoft.com/office/powerpoint/2010/main" val="330248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9</a:t>
            </a:fld>
            <a:endParaRPr lang="en-AU"/>
          </a:p>
        </p:txBody>
      </p:sp>
    </p:spTree>
    <p:extLst>
      <p:ext uri="{BB962C8B-B14F-4D97-AF65-F5344CB8AC3E}">
        <p14:creationId xmlns:p14="http://schemas.microsoft.com/office/powerpoint/2010/main" val="1010728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52BDBF5-3371-4754-9FAB-B7D6B8BCC679}" type="slidenum">
              <a:rPr lang="en-AU" smtClean="0"/>
              <a:t>10</a:t>
            </a:fld>
            <a:endParaRPr lang="en-AU"/>
          </a:p>
        </p:txBody>
      </p:sp>
    </p:spTree>
    <p:extLst>
      <p:ext uri="{BB962C8B-B14F-4D97-AF65-F5344CB8AC3E}">
        <p14:creationId xmlns:p14="http://schemas.microsoft.com/office/powerpoint/2010/main" val="417515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C500AA5-7507-4A8E-8D9D-9AD7D4620BBE}" type="datetimeFigureOut">
              <a:rPr lang="en-AU" smtClean="0"/>
              <a:t>19/11/2014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159021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500AA5-7507-4A8E-8D9D-9AD7D4620BBE}" type="datetimeFigureOut">
              <a:rPr lang="en-AU" smtClean="0"/>
              <a:t>19/11/2014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428388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500AA5-7507-4A8E-8D9D-9AD7D4620BBE}" type="datetimeFigureOut">
              <a:rPr lang="en-AU" smtClean="0"/>
              <a:t>19/11/2014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313731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C500AA5-7507-4A8E-8D9D-9AD7D4620BBE}" type="datetimeFigureOut">
              <a:rPr lang="en-AU" smtClean="0"/>
              <a:t>19/11/2014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315825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00AA5-7507-4A8E-8D9D-9AD7D4620BBE}" type="datetimeFigureOut">
              <a:rPr lang="en-AU" smtClean="0"/>
              <a:t>19/11/2014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14075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C500AA5-7507-4A8E-8D9D-9AD7D4620BBE}" type="datetimeFigureOut">
              <a:rPr lang="en-AU" smtClean="0"/>
              <a:t>19/11/2014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84116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C500AA5-7507-4A8E-8D9D-9AD7D4620BBE}" type="datetimeFigureOut">
              <a:rPr lang="en-AU" smtClean="0"/>
              <a:t>19/11/2014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135431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C500AA5-7507-4A8E-8D9D-9AD7D4620BBE}" type="datetimeFigureOut">
              <a:rPr lang="en-AU" smtClean="0"/>
              <a:t>19/11/2014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382411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00AA5-7507-4A8E-8D9D-9AD7D4620BBE}" type="datetimeFigureOut">
              <a:rPr lang="en-AU" smtClean="0"/>
              <a:t>19/11/2014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222262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0AA5-7507-4A8E-8D9D-9AD7D4620BBE}" type="datetimeFigureOut">
              <a:rPr lang="en-AU" smtClean="0"/>
              <a:t>19/11/2014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119868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0AA5-7507-4A8E-8D9D-9AD7D4620BBE}" type="datetimeFigureOut">
              <a:rPr lang="en-AU" smtClean="0"/>
              <a:t>19/11/2014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FB5B5-2D6E-49BA-84B5-A14A12FC3E7B}" type="slidenum">
              <a:rPr lang="en-AU" smtClean="0"/>
              <a:t>‹#›</a:t>
            </a:fld>
            <a:endParaRPr lang="en-AU"/>
          </a:p>
        </p:txBody>
      </p:sp>
    </p:spTree>
    <p:extLst>
      <p:ext uri="{BB962C8B-B14F-4D97-AF65-F5344CB8AC3E}">
        <p14:creationId xmlns:p14="http://schemas.microsoft.com/office/powerpoint/2010/main" val="369762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00AA5-7507-4A8E-8D9D-9AD7D4620BBE}" type="datetimeFigureOut">
              <a:rPr lang="en-AU" smtClean="0"/>
              <a:t>19/11/2014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FB5B5-2D6E-49BA-84B5-A14A12FC3E7B}" type="slidenum">
              <a:rPr lang="en-AU" smtClean="0"/>
              <a:t>‹#›</a:t>
            </a:fld>
            <a:endParaRPr lang="en-AU"/>
          </a:p>
        </p:txBody>
      </p:sp>
    </p:spTree>
    <p:extLst>
      <p:ext uri="{BB962C8B-B14F-4D97-AF65-F5344CB8AC3E}">
        <p14:creationId xmlns:p14="http://schemas.microsoft.com/office/powerpoint/2010/main" val="2610614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jflood@pcnsw.org.a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Early Childhood Services</a:t>
            </a:r>
            <a:br>
              <a:rPr lang="en-AU" dirty="0" smtClean="0"/>
            </a:br>
            <a:r>
              <a:rPr lang="en-AU" dirty="0" smtClean="0"/>
              <a:t>Succession Planning Framework</a:t>
            </a:r>
            <a:endParaRPr lang="en-AU" dirty="0"/>
          </a:p>
        </p:txBody>
      </p:sp>
      <p:sp>
        <p:nvSpPr>
          <p:cNvPr id="3" name="Subtitle 2"/>
          <p:cNvSpPr>
            <a:spLocks noGrp="1"/>
          </p:cNvSpPr>
          <p:nvPr>
            <p:ph type="subTitle" idx="1"/>
          </p:nvPr>
        </p:nvSpPr>
        <p:spPr/>
        <p:txBody>
          <a:bodyPr/>
          <a:lstStyle/>
          <a:p>
            <a:r>
              <a:rPr lang="en-AU" dirty="0" smtClean="0"/>
              <a:t>September 2014</a:t>
            </a:r>
            <a:endParaRPr lang="en-AU" dirty="0"/>
          </a:p>
        </p:txBody>
      </p:sp>
      <p:pic>
        <p:nvPicPr>
          <p:cNvPr id="4" name="Picture 3"/>
          <p:cNvPicPr>
            <a:picLocks noChangeAspect="1"/>
          </p:cNvPicPr>
          <p:nvPr/>
        </p:nvPicPr>
        <p:blipFill>
          <a:blip r:embed="rId2"/>
          <a:stretch>
            <a:fillRect/>
          </a:stretch>
        </p:blipFill>
        <p:spPr>
          <a:xfrm>
            <a:off x="6299200" y="4755345"/>
            <a:ext cx="5778896" cy="2138191"/>
          </a:xfrm>
          <a:prstGeom prst="rect">
            <a:avLst/>
          </a:prstGeom>
        </p:spPr>
      </p:pic>
    </p:spTree>
    <p:extLst>
      <p:ext uri="{BB962C8B-B14F-4D97-AF65-F5344CB8AC3E}">
        <p14:creationId xmlns:p14="http://schemas.microsoft.com/office/powerpoint/2010/main" val="45289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Tools and help</a:t>
            </a: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10</a:t>
            </a:fld>
            <a:endParaRPr lang="en-AU"/>
          </a:p>
        </p:txBody>
      </p:sp>
      <p:sp>
        <p:nvSpPr>
          <p:cNvPr id="5" name="Content Placeholder 4"/>
          <p:cNvSpPr>
            <a:spLocks noGrp="1"/>
          </p:cNvSpPr>
          <p:nvPr>
            <p:ph idx="1"/>
          </p:nvPr>
        </p:nvSpPr>
        <p:spPr>
          <a:xfrm>
            <a:off x="977900" y="1775142"/>
            <a:ext cx="8483600" cy="4351338"/>
          </a:xfrm>
        </p:spPr>
        <p:txBody>
          <a:bodyPr>
            <a:normAutofit fontScale="70000" lnSpcReduction="20000"/>
          </a:bodyPr>
          <a:lstStyle/>
          <a:p>
            <a:r>
              <a:rPr lang="en-AU" dirty="0" smtClean="0"/>
              <a:t>A spreadsheet has been created to help you identify key roles and risk, and then work out the competencies required and strategies to address the risk.  The spreadsheet also contains sample scenarios to help with the thinking.</a:t>
            </a:r>
          </a:p>
          <a:p>
            <a:endParaRPr lang="en-AU" dirty="0"/>
          </a:p>
          <a:p>
            <a:r>
              <a:rPr lang="en-AU" dirty="0" smtClean="0"/>
              <a:t>There are also templates available for creating job descriptions and undertaking performance appraisals, both key elements in successful people management and succession planning.</a:t>
            </a:r>
          </a:p>
          <a:p>
            <a:endParaRPr lang="en-AU" dirty="0"/>
          </a:p>
          <a:p>
            <a:r>
              <a:rPr lang="en-AU" dirty="0" smtClean="0"/>
              <a:t>Jon Flood, Manager, Children’s Services Support and Compliance is available to help either remotely by phone or email or by coming on site.</a:t>
            </a:r>
          </a:p>
          <a:p>
            <a:endParaRPr lang="en-AU" dirty="0"/>
          </a:p>
          <a:p>
            <a:r>
              <a:rPr lang="en-AU" dirty="0" smtClean="0"/>
              <a:t>Jon can be contacted by:</a:t>
            </a:r>
          </a:p>
          <a:p>
            <a:pPr marL="457200" lvl="1" indent="0">
              <a:buNone/>
            </a:pPr>
            <a:r>
              <a:rPr lang="en-AU" dirty="0" smtClean="0"/>
              <a:t>email – </a:t>
            </a:r>
            <a:r>
              <a:rPr lang="en-AU" dirty="0" smtClean="0">
                <a:hlinkClick r:id="rId4"/>
              </a:rPr>
              <a:t>jflood@pcnsw.org.au</a:t>
            </a:r>
            <a:endParaRPr lang="en-AU" dirty="0" smtClean="0"/>
          </a:p>
          <a:p>
            <a:pPr marL="457200" lvl="1" indent="0">
              <a:buNone/>
            </a:pPr>
            <a:r>
              <a:rPr lang="en-AU" dirty="0"/>
              <a:t>p</a:t>
            </a:r>
            <a:r>
              <a:rPr lang="en-AU" dirty="0" smtClean="0"/>
              <a:t>hone – 0406 380 909</a:t>
            </a:r>
          </a:p>
          <a:p>
            <a:pPr marL="457200" lvl="1" indent="0">
              <a:buNone/>
            </a:pPr>
            <a:endParaRPr lang="en-AU" dirty="0" smtClean="0"/>
          </a:p>
          <a:p>
            <a:endParaRPr lang="en-AU" dirty="0"/>
          </a:p>
          <a:p>
            <a:endParaRPr lang="en-AU" dirty="0"/>
          </a:p>
        </p:txBody>
      </p:sp>
      <p:pic>
        <p:nvPicPr>
          <p:cNvPr id="8" name="Picture 7"/>
          <p:cNvPicPr>
            <a:picLocks noChangeAspect="1"/>
          </p:cNvPicPr>
          <p:nvPr/>
        </p:nvPicPr>
        <p:blipFill>
          <a:blip r:embed="rId5"/>
          <a:stretch>
            <a:fillRect/>
          </a:stretch>
        </p:blipFill>
        <p:spPr>
          <a:xfrm>
            <a:off x="5712618" y="4649628"/>
            <a:ext cx="1147763" cy="1147763"/>
          </a:xfrm>
          <a:prstGeom prst="rect">
            <a:avLst/>
          </a:prstGeom>
        </p:spPr>
      </p:pic>
    </p:spTree>
    <p:extLst>
      <p:ext uri="{BB962C8B-B14F-4D97-AF65-F5344CB8AC3E}">
        <p14:creationId xmlns:p14="http://schemas.microsoft.com/office/powerpoint/2010/main" val="1594018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References</a:t>
            </a:r>
            <a:endParaRPr lang="en-AU" dirty="0"/>
          </a:p>
        </p:txBody>
      </p:sp>
      <p:sp>
        <p:nvSpPr>
          <p:cNvPr id="3" name="Content Placeholder 2"/>
          <p:cNvSpPr>
            <a:spLocks noGrp="1"/>
          </p:cNvSpPr>
          <p:nvPr>
            <p:ph idx="1"/>
          </p:nvPr>
        </p:nvSpPr>
        <p:spPr>
          <a:xfrm>
            <a:off x="914400" y="1732121"/>
            <a:ext cx="10515600" cy="4236879"/>
          </a:xfrm>
        </p:spPr>
        <p:txBody>
          <a:bodyPr>
            <a:normAutofit/>
          </a:bodyPr>
          <a:lstStyle/>
          <a:p>
            <a:r>
              <a:rPr lang="en-AU" dirty="0" smtClean="0"/>
              <a:t>PSS/Jericho Road – Succession Planning for Key Roles</a:t>
            </a:r>
          </a:p>
          <a:p>
            <a:endParaRPr lang="en-AU" dirty="0"/>
          </a:p>
          <a:p>
            <a:r>
              <a:rPr lang="en-AU" dirty="0" smtClean="0"/>
              <a:t>PSS/Jericho Road – Coaching and Review Policy</a:t>
            </a:r>
          </a:p>
          <a:p>
            <a:endParaRPr lang="en-AU" dirty="0" smtClean="0"/>
          </a:p>
          <a:p>
            <a:endParaRPr lang="en-AU" dirty="0" smtClean="0"/>
          </a:p>
          <a:p>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11</a:t>
            </a:fld>
            <a:endParaRPr lang="en-AU"/>
          </a:p>
        </p:txBody>
      </p:sp>
    </p:spTree>
    <p:extLst>
      <p:ext uri="{BB962C8B-B14F-4D97-AF65-F5344CB8AC3E}">
        <p14:creationId xmlns:p14="http://schemas.microsoft.com/office/powerpoint/2010/main" val="1663594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Contents</a:t>
            </a: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Introduction</a:t>
            </a:r>
          </a:p>
          <a:p>
            <a:pPr marL="514350" indent="-514350">
              <a:buFont typeface="+mj-lt"/>
              <a:buAutoNum type="arabicPeriod"/>
            </a:pPr>
            <a:endParaRPr lang="en-AU" dirty="0"/>
          </a:p>
          <a:p>
            <a:pPr marL="514350" indent="-514350">
              <a:buFont typeface="+mj-lt"/>
              <a:buAutoNum type="arabicPeriod"/>
            </a:pPr>
            <a:r>
              <a:rPr lang="en-AU" dirty="0" smtClean="0"/>
              <a:t>Key roles and risk</a:t>
            </a:r>
          </a:p>
          <a:p>
            <a:pPr marL="514350" indent="-514350">
              <a:buFont typeface="+mj-lt"/>
              <a:buAutoNum type="arabicPeriod"/>
            </a:pPr>
            <a:endParaRPr lang="en-AU" dirty="0"/>
          </a:p>
          <a:p>
            <a:pPr marL="514350" indent="-514350">
              <a:buFont typeface="+mj-lt"/>
              <a:buAutoNum type="arabicPeriod"/>
            </a:pPr>
            <a:r>
              <a:rPr lang="en-AU" dirty="0" smtClean="0"/>
              <a:t>Key competencies</a:t>
            </a:r>
          </a:p>
          <a:p>
            <a:pPr marL="514350" indent="-514350">
              <a:buFont typeface="+mj-lt"/>
              <a:buAutoNum type="arabicPeriod"/>
            </a:pPr>
            <a:endParaRPr lang="en-AU" dirty="0"/>
          </a:p>
          <a:p>
            <a:pPr marL="514350" indent="-514350">
              <a:buFont typeface="+mj-lt"/>
              <a:buAutoNum type="arabicPeriod"/>
            </a:pPr>
            <a:r>
              <a:rPr lang="en-AU" dirty="0" smtClean="0"/>
              <a:t>Potential people or strategies</a:t>
            </a:r>
          </a:p>
          <a:p>
            <a:pPr marL="0" indent="0">
              <a:buNone/>
            </a:pPr>
            <a:endParaRPr lang="en-AU" dirty="0"/>
          </a:p>
          <a:p>
            <a:pPr marL="0" indent="0">
              <a:buNone/>
            </a:pPr>
            <a:r>
              <a:rPr lang="en-AU" dirty="0" smtClean="0"/>
              <a:t>Tools and help</a:t>
            </a:r>
          </a:p>
          <a:p>
            <a:pPr marL="0" indent="0">
              <a:buNone/>
            </a:pPr>
            <a:endParaRPr lang="en-AU" dirty="0"/>
          </a:p>
          <a:p>
            <a:pPr marL="0" indent="0">
              <a:buNone/>
            </a:pPr>
            <a:r>
              <a:rPr lang="en-AU" dirty="0" smtClean="0"/>
              <a:t>References</a:t>
            </a:r>
            <a:endParaRPr lang="en-AU" dirty="0"/>
          </a:p>
        </p:txBody>
      </p:sp>
      <p:pic>
        <p:nvPicPr>
          <p:cNvPr id="4" name="Picture 3"/>
          <p:cNvPicPr>
            <a:picLocks noChangeAspect="1"/>
          </p:cNvPicPr>
          <p:nvPr/>
        </p:nvPicPr>
        <p:blipFill>
          <a:blip r:embed="rId3"/>
          <a:stretch>
            <a:fillRect/>
          </a:stretch>
        </p:blipFill>
        <p:spPr>
          <a:xfrm>
            <a:off x="8908546" y="5642291"/>
            <a:ext cx="3283454" cy="1215709"/>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2</a:t>
            </a:fld>
            <a:endParaRPr lang="en-AU"/>
          </a:p>
        </p:txBody>
      </p:sp>
    </p:spTree>
    <p:extLst>
      <p:ext uri="{BB962C8B-B14F-4D97-AF65-F5344CB8AC3E}">
        <p14:creationId xmlns:p14="http://schemas.microsoft.com/office/powerpoint/2010/main" val="3584868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Introduction</a:t>
            </a:r>
            <a:endParaRPr lang="en-AU" dirty="0"/>
          </a:p>
        </p:txBody>
      </p:sp>
      <p:sp>
        <p:nvSpPr>
          <p:cNvPr id="3" name="Content Placeholder 2"/>
          <p:cNvSpPr>
            <a:spLocks noGrp="1"/>
          </p:cNvSpPr>
          <p:nvPr>
            <p:ph idx="1"/>
          </p:nvPr>
        </p:nvSpPr>
        <p:spPr>
          <a:xfrm>
            <a:off x="838200" y="1401921"/>
            <a:ext cx="10515600" cy="4351338"/>
          </a:xfrm>
        </p:spPr>
        <p:txBody>
          <a:bodyPr>
            <a:normAutofit fontScale="92500" lnSpcReduction="10000"/>
          </a:bodyPr>
          <a:lstStyle/>
          <a:p>
            <a:pPr marL="0" indent="0">
              <a:buNone/>
            </a:pPr>
            <a:r>
              <a:rPr lang="en-AU" dirty="0" smtClean="0"/>
              <a:t>Succession planning is the art and practice of growing people to fill key roles some time in the future, </a:t>
            </a:r>
          </a:p>
          <a:p>
            <a:pPr marL="0" indent="0">
              <a:buNone/>
            </a:pPr>
            <a:r>
              <a:rPr lang="en-AU" dirty="0" smtClean="0"/>
              <a:t>	by identifying those with the potential and motivation to grow</a:t>
            </a:r>
          </a:p>
          <a:p>
            <a:pPr marL="0" indent="0">
              <a:buNone/>
            </a:pPr>
            <a:r>
              <a:rPr lang="en-AU" dirty="0" smtClean="0"/>
              <a:t>		and by helping them grow and develop the skills required.</a:t>
            </a:r>
          </a:p>
          <a:p>
            <a:pPr marL="0" indent="0">
              <a:buNone/>
            </a:pPr>
            <a:endParaRPr lang="en-AU" dirty="0" smtClean="0"/>
          </a:p>
          <a:p>
            <a:pPr marL="0" indent="0">
              <a:buNone/>
            </a:pPr>
            <a:r>
              <a:rPr lang="en-AU" dirty="0" smtClean="0"/>
              <a:t>Succession planning can be seen as a risk management technique, managing risk by trying to future-proof the organisation.  At its best, success planning does this but also grows the potential of individuals as they dream and work toward a bigger future.</a:t>
            </a:r>
          </a:p>
          <a:p>
            <a:pPr marL="0" indent="0">
              <a:buNone/>
            </a:pPr>
            <a:endParaRPr lang="en-AU" dirty="0" smtClean="0"/>
          </a:p>
          <a:p>
            <a:pPr marL="0" indent="0">
              <a:buNone/>
            </a:pPr>
            <a:r>
              <a:rPr lang="en-AU" dirty="0" smtClean="0"/>
              <a:t>Succession planning is closely linked to Performance Management.</a:t>
            </a:r>
          </a:p>
          <a:p>
            <a:pPr marL="0" indent="0">
              <a:buNone/>
            </a:pP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3</a:t>
            </a:fld>
            <a:endParaRPr lang="en-AU"/>
          </a:p>
        </p:txBody>
      </p:sp>
    </p:spTree>
    <p:extLst>
      <p:ext uri="{BB962C8B-B14F-4D97-AF65-F5344CB8AC3E}">
        <p14:creationId xmlns:p14="http://schemas.microsoft.com/office/powerpoint/2010/main" val="238530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Introduction continued …</a:t>
            </a:r>
            <a:endParaRPr lang="en-AU" dirty="0"/>
          </a:p>
        </p:txBody>
      </p:sp>
      <p:sp>
        <p:nvSpPr>
          <p:cNvPr id="3" name="Content Placeholder 2"/>
          <p:cNvSpPr>
            <a:spLocks noGrp="1"/>
          </p:cNvSpPr>
          <p:nvPr>
            <p:ph idx="1"/>
          </p:nvPr>
        </p:nvSpPr>
        <p:spPr>
          <a:xfrm>
            <a:off x="838200" y="2087721"/>
            <a:ext cx="10515600" cy="3106579"/>
          </a:xfrm>
        </p:spPr>
        <p:txBody>
          <a:bodyPr>
            <a:normAutofit/>
          </a:bodyPr>
          <a:lstStyle/>
          <a:p>
            <a:pPr marL="0" indent="0">
              <a:buNone/>
            </a:pPr>
            <a:r>
              <a:rPr lang="en-AU" dirty="0" smtClean="0"/>
              <a:t>In the Early Childhood Services Succession Planning framework we will be following these steps:</a:t>
            </a:r>
          </a:p>
          <a:p>
            <a:pPr marL="971550" lvl="1" indent="-514350">
              <a:buFont typeface="+mj-lt"/>
              <a:buAutoNum type="arabicPeriod"/>
            </a:pPr>
            <a:r>
              <a:rPr lang="en-AU" dirty="0" smtClean="0"/>
              <a:t>Identify what the </a:t>
            </a:r>
            <a:r>
              <a:rPr lang="en-AU" b="1" dirty="0" smtClean="0"/>
              <a:t>key roles </a:t>
            </a:r>
            <a:r>
              <a:rPr lang="en-AU" dirty="0" smtClean="0"/>
              <a:t>are in our service, and what is the </a:t>
            </a:r>
            <a:r>
              <a:rPr lang="en-AU" b="1" dirty="0" smtClean="0"/>
              <a:t>risk</a:t>
            </a:r>
            <a:r>
              <a:rPr lang="en-AU" dirty="0" smtClean="0"/>
              <a:t> and impact if the person currently doing the role no longer does it.</a:t>
            </a:r>
          </a:p>
          <a:p>
            <a:pPr marL="971550" lvl="1" indent="-514350">
              <a:buFont typeface="+mj-lt"/>
              <a:buAutoNum type="arabicPeriod"/>
            </a:pPr>
            <a:r>
              <a:rPr lang="en-AU" dirty="0" smtClean="0"/>
              <a:t>Document the </a:t>
            </a:r>
            <a:r>
              <a:rPr lang="en-AU" b="1" dirty="0" smtClean="0"/>
              <a:t>key competencies </a:t>
            </a:r>
            <a:r>
              <a:rPr lang="en-AU" dirty="0" smtClean="0"/>
              <a:t>of the role.</a:t>
            </a:r>
          </a:p>
          <a:p>
            <a:pPr marL="971550" lvl="1" indent="-514350">
              <a:buFont typeface="+mj-lt"/>
              <a:buAutoNum type="arabicPeriod"/>
            </a:pPr>
            <a:r>
              <a:rPr lang="en-AU" dirty="0" smtClean="0"/>
              <a:t>Think about </a:t>
            </a:r>
            <a:r>
              <a:rPr lang="en-AU" b="1" dirty="0" smtClean="0"/>
              <a:t>potential people or strategies</a:t>
            </a:r>
            <a:r>
              <a:rPr lang="en-AU" dirty="0" smtClean="0"/>
              <a:t> should a key role become vacant.</a:t>
            </a:r>
          </a:p>
          <a:p>
            <a:pPr marL="0" indent="0">
              <a:buNone/>
            </a:pP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4</a:t>
            </a:fld>
            <a:endParaRPr lang="en-AU"/>
          </a:p>
        </p:txBody>
      </p:sp>
    </p:spTree>
    <p:extLst>
      <p:ext uri="{BB962C8B-B14F-4D97-AF65-F5344CB8AC3E}">
        <p14:creationId xmlns:p14="http://schemas.microsoft.com/office/powerpoint/2010/main" val="23834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1. Key roles</a:t>
            </a:r>
            <a:endParaRPr lang="en-AU" dirty="0"/>
          </a:p>
        </p:txBody>
      </p:sp>
      <p:sp>
        <p:nvSpPr>
          <p:cNvPr id="3" name="Content Placeholder 2"/>
          <p:cNvSpPr>
            <a:spLocks noGrp="1"/>
          </p:cNvSpPr>
          <p:nvPr>
            <p:ph idx="1"/>
          </p:nvPr>
        </p:nvSpPr>
        <p:spPr>
          <a:xfrm>
            <a:off x="838200" y="1287621"/>
            <a:ext cx="10515600" cy="3512979"/>
          </a:xfrm>
        </p:spPr>
        <p:txBody>
          <a:bodyPr>
            <a:normAutofit fontScale="25000" lnSpcReduction="20000"/>
          </a:bodyPr>
          <a:lstStyle/>
          <a:p>
            <a:r>
              <a:rPr lang="en-AU" sz="9600" dirty="0" smtClean="0"/>
              <a:t>These positions are ones where if they are not functioning effectively or receiving adequate attention and support, may place the organisation at disadvantage or risk. The effectiveness of other positions may be dependent upon effectiveness in the key position.</a:t>
            </a:r>
          </a:p>
          <a:p>
            <a:pPr marL="0" indent="0">
              <a:buNone/>
            </a:pPr>
            <a:endParaRPr lang="en-AU" sz="9600" dirty="0" smtClean="0"/>
          </a:p>
          <a:p>
            <a:r>
              <a:rPr lang="en-AU" sz="9600" dirty="0" smtClean="0"/>
              <a:t>A key position may also be one that is of major importance or value to the integrity or reputation of your service, particularly in terms of the service’s ability to effectively pursue its philosophy, or it may play an important role in job satisfaction among colleagues.</a:t>
            </a:r>
          </a:p>
          <a:p>
            <a:pPr marL="0" indent="0">
              <a:buNone/>
            </a:pPr>
            <a:endParaRPr lang="en-AU" sz="9600" dirty="0" smtClean="0"/>
          </a:p>
          <a:p>
            <a:r>
              <a:rPr lang="en-AU" sz="9600" dirty="0" smtClean="0"/>
              <a:t>Key positions will exist in management and leadership, and in operational and support functions.</a:t>
            </a:r>
          </a:p>
          <a:p>
            <a:pPr marL="0" indent="0">
              <a:buNone/>
            </a:pPr>
            <a:endParaRPr lang="en-AU" sz="9600" dirty="0" smtClean="0"/>
          </a:p>
          <a:p>
            <a:r>
              <a:rPr lang="en-AU" sz="9600" dirty="0" smtClean="0"/>
              <a:t>Key positions may be paid, </a:t>
            </a:r>
            <a:r>
              <a:rPr lang="en-AU" sz="9600" dirty="0" err="1" smtClean="0"/>
              <a:t>eg</a:t>
            </a:r>
            <a:r>
              <a:rPr lang="en-AU" sz="9600" dirty="0" smtClean="0"/>
              <a:t>. Director, ECT, Room Leader, Coordinator Admin;  or voluntary, </a:t>
            </a:r>
            <a:r>
              <a:rPr lang="en-AU" sz="9600" dirty="0" err="1" smtClean="0"/>
              <a:t>eg</a:t>
            </a:r>
            <a:r>
              <a:rPr lang="en-AU" sz="9600" dirty="0" smtClean="0"/>
              <a:t>. Treasurer.</a:t>
            </a:r>
          </a:p>
          <a:p>
            <a:pPr marL="0" indent="0">
              <a:buNone/>
            </a:pP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5</a:t>
            </a:fld>
            <a:endParaRPr lang="en-AU"/>
          </a:p>
        </p:txBody>
      </p:sp>
    </p:spTree>
    <p:extLst>
      <p:ext uri="{BB962C8B-B14F-4D97-AF65-F5344CB8AC3E}">
        <p14:creationId xmlns:p14="http://schemas.microsoft.com/office/powerpoint/2010/main" val="99865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Risk</a:t>
            </a:r>
            <a:endParaRPr lang="en-AU" dirty="0"/>
          </a:p>
        </p:txBody>
      </p:sp>
      <p:sp>
        <p:nvSpPr>
          <p:cNvPr id="3" name="Content Placeholder 2"/>
          <p:cNvSpPr>
            <a:spLocks noGrp="1"/>
          </p:cNvSpPr>
          <p:nvPr>
            <p:ph idx="1"/>
          </p:nvPr>
        </p:nvSpPr>
        <p:spPr>
          <a:xfrm>
            <a:off x="838200" y="1287621"/>
            <a:ext cx="10515600" cy="3512979"/>
          </a:xfrm>
        </p:spPr>
        <p:txBody>
          <a:bodyPr>
            <a:normAutofit fontScale="25000" lnSpcReduction="20000"/>
          </a:bodyPr>
          <a:lstStyle/>
          <a:p>
            <a:r>
              <a:rPr lang="en-AU" sz="8000" dirty="0" smtClean="0"/>
              <a:t>We will use the risk part of the framework to prioritise which positions to progress succession plans for.</a:t>
            </a:r>
          </a:p>
          <a:p>
            <a:endParaRPr lang="en-AU" sz="8000" dirty="0"/>
          </a:p>
          <a:p>
            <a:r>
              <a:rPr lang="en-AU" sz="8000" dirty="0" smtClean="0"/>
              <a:t>Key aspects for risk:</a:t>
            </a:r>
          </a:p>
          <a:p>
            <a:pPr marL="1828800" lvl="1" indent="-1371600">
              <a:buFont typeface="+mj-lt"/>
              <a:buAutoNum type="alphaLcParenR"/>
            </a:pPr>
            <a:r>
              <a:rPr lang="en-AU" sz="8000" b="1" dirty="0" smtClean="0"/>
              <a:t>Risk of leaving: </a:t>
            </a:r>
            <a:r>
              <a:rPr lang="en-AU" sz="8000" dirty="0" smtClean="0"/>
              <a:t>The risk that the person in the role currently will leave or will be unable to keep fulfilling the duties of the position.</a:t>
            </a:r>
          </a:p>
          <a:p>
            <a:pPr marL="1828800" lvl="1" indent="-1371600">
              <a:buFont typeface="+mj-lt"/>
              <a:buAutoNum type="alphaLcParenR"/>
            </a:pPr>
            <a:r>
              <a:rPr lang="en-AU" sz="8000" b="1" dirty="0" smtClean="0"/>
              <a:t>Risk impact: </a:t>
            </a:r>
            <a:r>
              <a:rPr lang="en-AU" sz="8000" dirty="0" smtClean="0"/>
              <a:t>The impact to your service should the position be vacated.</a:t>
            </a:r>
          </a:p>
          <a:p>
            <a:pPr marL="1828800" lvl="1" indent="-1371600">
              <a:buFont typeface="+mj-lt"/>
              <a:buAutoNum type="alphaLcParenR"/>
            </a:pPr>
            <a:r>
              <a:rPr lang="en-AU" sz="8000" b="1" dirty="0" smtClean="0"/>
              <a:t>Difficulty to replace: </a:t>
            </a:r>
            <a:r>
              <a:rPr lang="en-AU" sz="8000" dirty="0" smtClean="0"/>
              <a:t>How difficult would the position be to find a suitable candidate or solution for?</a:t>
            </a:r>
          </a:p>
          <a:p>
            <a:pPr marL="457200" lvl="1" indent="0">
              <a:buNone/>
            </a:pPr>
            <a:endParaRPr lang="en-AU" sz="8000" b="1" dirty="0"/>
          </a:p>
          <a:p>
            <a:r>
              <a:rPr lang="en-AU" sz="8000" dirty="0" smtClean="0"/>
              <a:t>As always with risk, the degree of risk for each aspect will be a judgement call and should be done in consultation with key leaders on the committee and in the service.</a:t>
            </a:r>
          </a:p>
          <a:p>
            <a:endParaRPr lang="en-AU" sz="8000" dirty="0"/>
          </a:p>
          <a:p>
            <a:r>
              <a:rPr lang="en-AU" sz="8000" dirty="0" smtClean="0"/>
              <a:t>Those positions rated “high” for each of these aspects will be the first ones to consider.  Positions with a low to medium risk profile, may not be cause for action now but should continued to be monitored.</a:t>
            </a:r>
          </a:p>
          <a:p>
            <a:pPr marL="0" indent="0">
              <a:buNone/>
            </a:pPr>
            <a:endParaRPr lang="en-AU" sz="9600" dirty="0"/>
          </a:p>
          <a:p>
            <a:endParaRPr lang="en-AU" sz="9600" dirty="0" smtClean="0"/>
          </a:p>
          <a:p>
            <a:pPr marL="0" indent="0">
              <a:buNone/>
            </a:pP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6</a:t>
            </a:fld>
            <a:endParaRPr lang="en-AU"/>
          </a:p>
        </p:txBody>
      </p:sp>
    </p:spTree>
    <p:extLst>
      <p:ext uri="{BB962C8B-B14F-4D97-AF65-F5344CB8AC3E}">
        <p14:creationId xmlns:p14="http://schemas.microsoft.com/office/powerpoint/2010/main" val="2334602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a:t>2</a:t>
            </a:r>
            <a:r>
              <a:rPr lang="en-AU" dirty="0" smtClean="0"/>
              <a:t>. Key competencies</a:t>
            </a:r>
            <a:endParaRPr lang="en-AU" dirty="0"/>
          </a:p>
        </p:txBody>
      </p:sp>
      <p:sp>
        <p:nvSpPr>
          <p:cNvPr id="3" name="Content Placeholder 2"/>
          <p:cNvSpPr>
            <a:spLocks noGrp="1"/>
          </p:cNvSpPr>
          <p:nvPr>
            <p:ph idx="1"/>
          </p:nvPr>
        </p:nvSpPr>
        <p:spPr>
          <a:xfrm>
            <a:off x="914400" y="1732121"/>
            <a:ext cx="10515600" cy="896779"/>
          </a:xfrm>
        </p:spPr>
        <p:txBody>
          <a:bodyPr>
            <a:normAutofit fontScale="25000" lnSpcReduction="20000"/>
          </a:bodyPr>
          <a:lstStyle/>
          <a:p>
            <a:r>
              <a:rPr lang="en-AU" sz="9600" dirty="0" smtClean="0"/>
              <a:t>Once key roles for the future are identified, the essential </a:t>
            </a:r>
            <a:r>
              <a:rPr lang="en-AU" sz="9600" b="1" dirty="0" smtClean="0"/>
              <a:t>skills</a:t>
            </a:r>
            <a:r>
              <a:rPr lang="en-AU" sz="9600" dirty="0" smtClean="0"/>
              <a:t>, </a:t>
            </a:r>
            <a:r>
              <a:rPr lang="en-AU" sz="9600" b="1" dirty="0" smtClean="0"/>
              <a:t>knowledge and attributes </a:t>
            </a:r>
            <a:r>
              <a:rPr lang="en-AU" sz="9600" dirty="0" smtClean="0"/>
              <a:t>to successfully fulfil these positions also need to be made clear.</a:t>
            </a:r>
          </a:p>
          <a:p>
            <a:endParaRPr lang="en-AU" sz="9600" dirty="0"/>
          </a:p>
          <a:p>
            <a:r>
              <a:rPr lang="en-AU" sz="9600" dirty="0" smtClean="0"/>
              <a:t>This includes the </a:t>
            </a:r>
            <a:r>
              <a:rPr lang="en-AU" sz="9600" b="1" dirty="0" smtClean="0"/>
              <a:t>qualifications, essential experience, essential knowledge and skills, </a:t>
            </a:r>
            <a:r>
              <a:rPr lang="en-AU" sz="9600" dirty="0" smtClean="0"/>
              <a:t>and</a:t>
            </a:r>
            <a:r>
              <a:rPr lang="en-AU" sz="9600" b="1" dirty="0" smtClean="0"/>
              <a:t> personal qualities </a:t>
            </a:r>
            <a:r>
              <a:rPr lang="en-AU" sz="9600" dirty="0" smtClean="0"/>
              <a:t>required.  This would normally be documented in the role’s job description. </a:t>
            </a:r>
          </a:p>
          <a:p>
            <a:endParaRPr lang="en-AU" sz="9600" dirty="0"/>
          </a:p>
          <a:p>
            <a:endParaRPr lang="en-AU" sz="9600" dirty="0" smtClean="0"/>
          </a:p>
          <a:p>
            <a:pPr marL="0" indent="0">
              <a:buNone/>
            </a:pPr>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7</a:t>
            </a:fld>
            <a:endParaRPr lang="en-AU"/>
          </a:p>
        </p:txBody>
      </p:sp>
    </p:spTree>
    <p:extLst>
      <p:ext uri="{BB962C8B-B14F-4D97-AF65-F5344CB8AC3E}">
        <p14:creationId xmlns:p14="http://schemas.microsoft.com/office/powerpoint/2010/main" val="314688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3. Potential person or strategies</a:t>
            </a:r>
            <a:endParaRPr lang="en-AU" dirty="0"/>
          </a:p>
        </p:txBody>
      </p:sp>
      <p:sp>
        <p:nvSpPr>
          <p:cNvPr id="3" name="Content Placeholder 2"/>
          <p:cNvSpPr>
            <a:spLocks noGrp="1"/>
          </p:cNvSpPr>
          <p:nvPr>
            <p:ph idx="1"/>
          </p:nvPr>
        </p:nvSpPr>
        <p:spPr>
          <a:xfrm>
            <a:off x="914400" y="1732121"/>
            <a:ext cx="10515600" cy="4236879"/>
          </a:xfrm>
        </p:spPr>
        <p:txBody>
          <a:bodyPr>
            <a:normAutofit/>
          </a:bodyPr>
          <a:lstStyle/>
          <a:p>
            <a:r>
              <a:rPr lang="en-AU" dirty="0" smtClean="0"/>
              <a:t>Potential person:</a:t>
            </a:r>
          </a:p>
          <a:p>
            <a:pPr lvl="1"/>
            <a:r>
              <a:rPr lang="en-AU" dirty="0" smtClean="0"/>
              <a:t>Who is the potential person to fill this role?</a:t>
            </a:r>
          </a:p>
          <a:p>
            <a:pPr marL="914400" lvl="2" indent="0">
              <a:buNone/>
            </a:pPr>
            <a:r>
              <a:rPr lang="en-AU" dirty="0" smtClean="0"/>
              <a:t>Is there a desire in that person to grow into the role?</a:t>
            </a:r>
          </a:p>
          <a:p>
            <a:pPr marL="914400" lvl="2" indent="0">
              <a:buNone/>
            </a:pPr>
            <a:r>
              <a:rPr lang="en-AU" dirty="0" smtClean="0"/>
              <a:t>If so, what are the gaps in qualifications, experience, essential knowledge/skills, personal qualities that need to be addressed?</a:t>
            </a:r>
          </a:p>
          <a:p>
            <a:pPr marL="914400" lvl="2" indent="0">
              <a:buNone/>
            </a:pPr>
            <a:r>
              <a:rPr lang="en-AU" dirty="0" smtClean="0"/>
              <a:t>What is the Action Plan of steps to address those gaps?</a:t>
            </a:r>
          </a:p>
          <a:p>
            <a:pPr lvl="1"/>
            <a:endParaRPr lang="en-AU" dirty="0" smtClean="0"/>
          </a:p>
          <a:p>
            <a:r>
              <a:rPr lang="en-AU" dirty="0" smtClean="0"/>
              <a:t>Note that there may not be anyone suitable to fill that position from the people we know internally.  In which case we will need to look at other strategies to address the risk.</a:t>
            </a:r>
          </a:p>
          <a:p>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8</a:t>
            </a:fld>
            <a:endParaRPr lang="en-AU"/>
          </a:p>
        </p:txBody>
      </p:sp>
    </p:spTree>
    <p:extLst>
      <p:ext uri="{BB962C8B-B14F-4D97-AF65-F5344CB8AC3E}">
        <p14:creationId xmlns:p14="http://schemas.microsoft.com/office/powerpoint/2010/main" val="256064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60"/>
            <a:ext cx="10515600" cy="1325563"/>
          </a:xfrm>
        </p:spPr>
        <p:txBody>
          <a:bodyPr/>
          <a:lstStyle/>
          <a:p>
            <a:r>
              <a:rPr lang="en-AU" dirty="0" smtClean="0"/>
              <a:t>Potential strategies</a:t>
            </a:r>
            <a:endParaRPr lang="en-AU" dirty="0"/>
          </a:p>
        </p:txBody>
      </p:sp>
      <p:sp>
        <p:nvSpPr>
          <p:cNvPr id="3" name="Content Placeholder 2"/>
          <p:cNvSpPr>
            <a:spLocks noGrp="1"/>
          </p:cNvSpPr>
          <p:nvPr>
            <p:ph idx="1"/>
          </p:nvPr>
        </p:nvSpPr>
        <p:spPr>
          <a:xfrm>
            <a:off x="914400" y="1732121"/>
            <a:ext cx="10515600" cy="4236879"/>
          </a:xfrm>
        </p:spPr>
        <p:txBody>
          <a:bodyPr>
            <a:normAutofit fontScale="70000" lnSpcReduction="20000"/>
          </a:bodyPr>
          <a:lstStyle/>
          <a:p>
            <a:r>
              <a:rPr lang="en-AU" dirty="0" smtClean="0"/>
              <a:t>Potential strategies can be many and varied but include:</a:t>
            </a:r>
          </a:p>
          <a:p>
            <a:pPr lvl="1"/>
            <a:r>
              <a:rPr lang="en-AU" dirty="0" smtClean="0"/>
              <a:t>Changing the way the job is designed to expose the duties of the job to other staff or volunteers</a:t>
            </a:r>
          </a:p>
          <a:p>
            <a:pPr lvl="1"/>
            <a:r>
              <a:rPr lang="en-AU" dirty="0" smtClean="0"/>
              <a:t>Documenting processes and/or procedures</a:t>
            </a:r>
          </a:p>
          <a:p>
            <a:pPr lvl="1"/>
            <a:r>
              <a:rPr lang="en-AU" dirty="0" smtClean="0"/>
              <a:t>Getting outside help, </a:t>
            </a:r>
            <a:r>
              <a:rPr lang="en-AU" dirty="0" err="1" smtClean="0"/>
              <a:t>eg</a:t>
            </a:r>
            <a:r>
              <a:rPr lang="en-AU" dirty="0" smtClean="0"/>
              <a:t>. professional services or appropriately skilled volunteers to do some of the tasks</a:t>
            </a:r>
          </a:p>
          <a:p>
            <a:pPr marL="457200" lvl="1" indent="0">
              <a:buNone/>
            </a:pPr>
            <a:endParaRPr lang="en-AU" dirty="0" smtClean="0"/>
          </a:p>
          <a:p>
            <a:r>
              <a:rPr lang="en-AU" dirty="0" smtClean="0"/>
              <a:t>All of these strategies are somewhat painful in that they will take effort and cost, but the longer you leave addressing the risk the worse the impact will be when the position is vacated.</a:t>
            </a:r>
          </a:p>
          <a:p>
            <a:endParaRPr lang="en-AU" dirty="0" smtClean="0"/>
          </a:p>
          <a:p>
            <a:r>
              <a:rPr lang="en-AU" dirty="0" smtClean="0"/>
              <a:t>Be sensitive to where the incumbent is at.  Often people in hard-to-replace roles have been there many years so you need to take them on the journey to help them understand the risk to the organisation.</a:t>
            </a:r>
          </a:p>
          <a:p>
            <a:pPr marL="0" indent="0">
              <a:buNone/>
            </a:pPr>
            <a:endParaRPr lang="en-AU" dirty="0" smtClean="0"/>
          </a:p>
          <a:p>
            <a:r>
              <a:rPr lang="en-AU" dirty="0" smtClean="0"/>
              <a:t>Also be aware of separation of duties issues and other unhealthy work practices.  For example, someone may not want to relinquish tasks because they are hiding something (we don’t like to think this is happening but where there is opportunity there is temptation).</a:t>
            </a:r>
          </a:p>
          <a:p>
            <a:endParaRPr lang="en-AU" dirty="0"/>
          </a:p>
        </p:txBody>
      </p:sp>
      <p:pic>
        <p:nvPicPr>
          <p:cNvPr id="4" name="Picture 3"/>
          <p:cNvPicPr>
            <a:picLocks noChangeAspect="1"/>
          </p:cNvPicPr>
          <p:nvPr/>
        </p:nvPicPr>
        <p:blipFill>
          <a:blip r:embed="rId3"/>
          <a:stretch>
            <a:fillRect/>
          </a:stretch>
        </p:blipFill>
        <p:spPr>
          <a:xfrm>
            <a:off x="9017000" y="5682446"/>
            <a:ext cx="3175000" cy="1175554"/>
          </a:xfrm>
          <a:prstGeom prst="rect">
            <a:avLst/>
          </a:prstGeom>
        </p:spPr>
      </p:pic>
      <p:sp>
        <p:nvSpPr>
          <p:cNvPr id="6" name="Footer Placeholder 5"/>
          <p:cNvSpPr>
            <a:spLocks noGrp="1"/>
          </p:cNvSpPr>
          <p:nvPr>
            <p:ph type="ftr" sz="quarter" idx="11"/>
          </p:nvPr>
        </p:nvSpPr>
        <p:spPr>
          <a:xfrm>
            <a:off x="838200" y="6311900"/>
            <a:ext cx="4114800" cy="365125"/>
          </a:xfrm>
        </p:spPr>
        <p:txBody>
          <a:bodyPr/>
          <a:lstStyle/>
          <a:p>
            <a:pPr algn="l"/>
            <a:r>
              <a:rPr lang="en-AU" dirty="0" smtClean="0"/>
              <a:t>ECS Succession Planning</a:t>
            </a:r>
            <a:endParaRPr lang="en-AU" dirty="0"/>
          </a:p>
        </p:txBody>
      </p:sp>
      <p:sp>
        <p:nvSpPr>
          <p:cNvPr id="7" name="Slide Number Placeholder 6"/>
          <p:cNvSpPr>
            <a:spLocks noGrp="1"/>
          </p:cNvSpPr>
          <p:nvPr>
            <p:ph type="sldNum" sz="quarter" idx="12"/>
          </p:nvPr>
        </p:nvSpPr>
        <p:spPr>
          <a:xfrm>
            <a:off x="444500" y="6311900"/>
            <a:ext cx="2743200" cy="365125"/>
          </a:xfrm>
        </p:spPr>
        <p:txBody>
          <a:bodyPr/>
          <a:lstStyle/>
          <a:p>
            <a:fld id="{9AFFB5B5-2D6E-49BA-84B5-A14A12FC3E7B}" type="slidenum">
              <a:rPr lang="en-AU" smtClean="0"/>
              <a:t>9</a:t>
            </a:fld>
            <a:endParaRPr lang="en-AU"/>
          </a:p>
        </p:txBody>
      </p:sp>
    </p:spTree>
    <p:extLst>
      <p:ext uri="{BB962C8B-B14F-4D97-AF65-F5344CB8AC3E}">
        <p14:creationId xmlns:p14="http://schemas.microsoft.com/office/powerpoint/2010/main" val="3507041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919</Words>
  <Application>Microsoft Office PowerPoint</Application>
  <PresentationFormat>Widescreen</PresentationFormat>
  <Paragraphs>117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Early Childhood Services Succession Planning Framework</vt:lpstr>
      <vt:lpstr>Contents</vt:lpstr>
      <vt:lpstr>Introduction</vt:lpstr>
      <vt:lpstr>Introduction continued …</vt:lpstr>
      <vt:lpstr>1. Key roles</vt:lpstr>
      <vt:lpstr>Risk</vt:lpstr>
      <vt:lpstr>2. Key competencies</vt:lpstr>
      <vt:lpstr>3. Potential person or strategies</vt:lpstr>
      <vt:lpstr>Potential strategies</vt:lpstr>
      <vt:lpstr>Tools and help</vt:lpstr>
      <vt:lpstr>References</vt:lpstr>
    </vt:vector>
  </TitlesOfParts>
  <Company>Presbyterian Aged 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Services Succession Planning</dc:title>
  <dc:creator>Jon Flood</dc:creator>
  <cp:lastModifiedBy>Jon Flood</cp:lastModifiedBy>
  <cp:revision>17</cp:revision>
  <dcterms:created xsi:type="dcterms:W3CDTF">2014-09-24T02:50:48Z</dcterms:created>
  <dcterms:modified xsi:type="dcterms:W3CDTF">2014-11-19T00:53:39Z</dcterms:modified>
</cp:coreProperties>
</file>